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9" r:id="rId3"/>
    <p:sldId id="29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8" r:id="rId16"/>
    <p:sldId id="273" r:id="rId17"/>
    <p:sldId id="274" r:id="rId18"/>
    <p:sldId id="279" r:id="rId19"/>
    <p:sldId id="275" r:id="rId20"/>
    <p:sldId id="276" r:id="rId21"/>
    <p:sldId id="277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61" r:id="rId31"/>
  </p:sldIdLst>
  <p:sldSz cx="12192000" cy="6858000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/>
        </p:nvSpPr>
        <p:spPr>
          <a:xfrm>
            <a:off x="11074402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/>
        </p:nvSpPr>
        <p:spPr>
          <a:xfrm>
            <a:off x="0" y="5"/>
            <a:ext cx="12192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731" y="121579"/>
            <a:ext cx="5596467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/>
        </p:nvSpPr>
        <p:spPr>
          <a:xfrm>
            <a:off x="792020" y="1617136"/>
            <a:ext cx="10405533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 dirty="0">
                <a:latin typeface="+mj-lt"/>
              </a:rPr>
              <a:t>Mission</a:t>
            </a:r>
            <a:r>
              <a:rPr lang="en-CA" sz="2002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2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857" y="2463796"/>
            <a:ext cx="5908697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3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94693-26D7-36F9-E519-BA614C288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CC5FB2-7081-A182-E80D-D1D6859B9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88E95E-82C1-77F5-6A20-75D2D95A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3B9D-F746-44F3-94A8-19EE991EB773}" type="datetimeFigureOut">
              <a:rPr lang="es-CO" smtClean="0"/>
              <a:t>30/09/2025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32E9B9-F623-6A41-48D6-8E3215EA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951BC6-E091-C3C6-10D6-DF8A5A8E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7752-5DAD-4119-BE69-30B81F74D18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98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/>
        </p:nvSpPr>
        <p:spPr>
          <a:xfrm>
            <a:off x="11074405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/>
        </p:nvSpPr>
        <p:spPr>
          <a:xfrm>
            <a:off x="0" y="12"/>
            <a:ext cx="12192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731" y="121586"/>
            <a:ext cx="5596467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163" y="1454228"/>
            <a:ext cx="11544991" cy="49243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3848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/>
        </p:nvSpPr>
        <p:spPr>
          <a:xfrm>
            <a:off x="11074402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/>
        </p:nvSpPr>
        <p:spPr>
          <a:xfrm>
            <a:off x="0" y="5"/>
            <a:ext cx="12192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731" y="121579"/>
            <a:ext cx="5596467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873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203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482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5181600" cy="435133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7"/>
            <a:ext cx="5181600" cy="435133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587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0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8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1"/>
            <a:ext cx="617220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45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7"/>
            <a:ext cx="105156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/>
        </p:nvGrpSpPr>
        <p:grpSpPr bwMode="auto">
          <a:xfrm>
            <a:off x="-2867" y="6790459"/>
            <a:ext cx="12267397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6657" y="6411199"/>
            <a:ext cx="2345345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2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enpipes.readthedocs.io/en/genpipes-v-3.6.2/user_guide/pipelines/gp_dnaseq.html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642C05-843C-D080-5174-ACA655465D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Day 2: RNA-</a:t>
            </a:r>
            <a:r>
              <a:rPr lang="es-ES" dirty="0" err="1"/>
              <a:t>seq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1A2700-FC3C-55AD-C708-A7C6625DE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Alejandro Mejia Garcia, PhD </a:t>
            </a:r>
            <a:r>
              <a:rPr lang="es-ES" dirty="0" err="1"/>
              <a:t>Student</a:t>
            </a:r>
            <a:r>
              <a:rPr lang="es-ES" dirty="0"/>
              <a:t>, Human </a:t>
            </a:r>
            <a:r>
              <a:rPr lang="es-ES" dirty="0" err="1"/>
              <a:t>Genetics</a:t>
            </a:r>
            <a:r>
              <a:rPr lang="es-ES" dirty="0"/>
              <a:t>,</a:t>
            </a:r>
          </a:p>
          <a:p>
            <a:r>
              <a:rPr lang="es-ES" dirty="0"/>
              <a:t>McGill </a:t>
            </a:r>
            <a:r>
              <a:rPr lang="es-ES" dirty="0" err="1"/>
              <a:t>University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6678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7B509-2F47-A737-6D3C-455E5634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Nucleotide</a:t>
            </a:r>
            <a:r>
              <a:rPr lang="es-ES" dirty="0"/>
              <a:t> </a:t>
            </a:r>
            <a:r>
              <a:rPr lang="es-ES" dirty="0" err="1"/>
              <a:t>sequences</a:t>
            </a:r>
            <a:r>
              <a:rPr lang="es-ES" dirty="0"/>
              <a:t> and </a:t>
            </a:r>
            <a:r>
              <a:rPr lang="es-ES" dirty="0" err="1"/>
              <a:t>quality</a:t>
            </a:r>
            <a:r>
              <a:rPr lang="es-ES" dirty="0"/>
              <a:t> scores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EB6E7B-E9ED-5213-372F-6E38BFB30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098" name="Picture 2" descr="Lecture 2: Basics of DNA &amp; Sequencing by Synthesis">
            <a:extLst>
              <a:ext uri="{FF2B5EF4-FFF2-40B4-BE49-F238E27FC236}">
                <a16:creationId xmlns:a16="http://schemas.microsoft.com/office/drawing/2014/main" id="{59A9168E-D073-A6FA-ADB4-8E2E7E7A9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48" y="1825625"/>
            <a:ext cx="10196052" cy="39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72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27978-6CA2-B2E8-6778-C37167D3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Raw </a:t>
            </a:r>
            <a:r>
              <a:rPr lang="es-ES" dirty="0" err="1"/>
              <a:t>sequencing</a:t>
            </a:r>
            <a:r>
              <a:rPr lang="es-ES" dirty="0"/>
              <a:t> files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F2CB48-28E3-A715-517A-CF1BE2421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FASTQ </a:t>
            </a:r>
            <a:r>
              <a:rPr lang="es-ES" dirty="0" err="1"/>
              <a:t>format</a:t>
            </a:r>
            <a:r>
              <a:rPr lang="es-ES" dirty="0"/>
              <a:t>: Q scores: </a:t>
            </a:r>
            <a:r>
              <a:rPr lang="es-ES" dirty="0" err="1"/>
              <a:t>phred</a:t>
            </a:r>
            <a:r>
              <a:rPr lang="es-ES" dirty="0"/>
              <a:t> scores </a:t>
            </a:r>
            <a:endParaRPr lang="es-CO" dirty="0"/>
          </a:p>
        </p:txBody>
      </p:sp>
      <p:pic>
        <p:nvPicPr>
          <p:cNvPr id="5122" name="Picture 2" descr="FASTQ files">
            <a:extLst>
              <a:ext uri="{FF2B5EF4-FFF2-40B4-BE49-F238E27FC236}">
                <a16:creationId xmlns:a16="http://schemas.microsoft.com/office/drawing/2014/main" id="{9862C402-A694-3586-5BE0-AC6E983D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40244"/>
            <a:ext cx="6822204" cy="383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10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12571B-5608-E06D-579C-0BE9B5A1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91381"/>
          </a:xfrm>
        </p:spPr>
        <p:txBody>
          <a:bodyPr/>
          <a:lstStyle/>
          <a:p>
            <a:r>
              <a:rPr lang="es-ES" dirty="0" err="1"/>
              <a:t>Phred</a:t>
            </a:r>
            <a:r>
              <a:rPr lang="es-ES" dirty="0"/>
              <a:t> scores</a:t>
            </a:r>
            <a:endParaRPr lang="es-CO" dirty="0"/>
          </a:p>
        </p:txBody>
      </p:sp>
      <p:pic>
        <p:nvPicPr>
          <p:cNvPr id="6146" name="Picture 2" descr="Quality Scores – NGS Analysis">
            <a:extLst>
              <a:ext uri="{FF2B5EF4-FFF2-40B4-BE49-F238E27FC236}">
                <a16:creationId xmlns:a16="http://schemas.microsoft.com/office/drawing/2014/main" id="{4EEA1452-19EC-C1F1-9AEA-A3082D50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62" y="1591072"/>
            <a:ext cx="7039897" cy="490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0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E964B-939F-BBE5-361D-416953397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54"/>
            <a:ext cx="10515600" cy="1325563"/>
          </a:xfrm>
        </p:spPr>
        <p:txBody>
          <a:bodyPr/>
          <a:lstStyle/>
          <a:p>
            <a:r>
              <a:rPr lang="es-ES" dirty="0" err="1"/>
              <a:t>Quality</a:t>
            </a:r>
            <a:r>
              <a:rPr lang="es-ES" dirty="0"/>
              <a:t> control </a:t>
            </a:r>
            <a:r>
              <a:rPr lang="es-ES" dirty="0" err="1"/>
              <a:t>with</a:t>
            </a:r>
            <a:r>
              <a:rPr lang="es-ES" dirty="0"/>
              <a:t> FASTQC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03E0DD-1F3B-52BD-00A3-68364211F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bases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reads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Good </a:t>
            </a:r>
            <a:r>
              <a:rPr lang="es-ES" dirty="0" err="1"/>
              <a:t>quality</a:t>
            </a:r>
            <a:r>
              <a:rPr lang="es-ES" dirty="0"/>
              <a:t> scores, </a:t>
            </a:r>
            <a:r>
              <a:rPr lang="es-ES" dirty="0" err="1"/>
              <a:t>metrics</a:t>
            </a:r>
            <a:r>
              <a:rPr lang="es-ES" dirty="0"/>
              <a:t>:</a:t>
            </a:r>
          </a:p>
          <a:p>
            <a:r>
              <a:rPr lang="es-ES" dirty="0"/>
              <a:t>Per base </a:t>
            </a:r>
            <a:r>
              <a:rPr lang="es-ES" dirty="0" err="1"/>
              <a:t>quality</a:t>
            </a:r>
            <a:r>
              <a:rPr lang="es-ES" dirty="0"/>
              <a:t> (position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read</a:t>
            </a:r>
            <a:r>
              <a:rPr lang="es-ES" dirty="0"/>
              <a:t>)</a:t>
            </a:r>
          </a:p>
          <a:p>
            <a:r>
              <a:rPr lang="es-ES" dirty="0"/>
              <a:t>Per base GC </a:t>
            </a:r>
            <a:r>
              <a:rPr lang="es-ES" dirty="0" err="1"/>
              <a:t>content</a:t>
            </a:r>
            <a:endParaRPr lang="es-ES" dirty="0"/>
          </a:p>
          <a:p>
            <a:r>
              <a:rPr lang="es-ES" dirty="0"/>
              <a:t>Per base N </a:t>
            </a:r>
            <a:r>
              <a:rPr lang="es-ES" dirty="0" err="1"/>
              <a:t>content</a:t>
            </a:r>
            <a:endParaRPr lang="es-ES" dirty="0"/>
          </a:p>
          <a:p>
            <a:r>
              <a:rPr lang="es-ES" dirty="0" err="1"/>
              <a:t>Sequences</a:t>
            </a:r>
            <a:r>
              <a:rPr lang="es-ES" dirty="0"/>
              <a:t> </a:t>
            </a:r>
            <a:r>
              <a:rPr lang="es-ES" dirty="0" err="1"/>
              <a:t>length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endParaRPr lang="es-ES" dirty="0"/>
          </a:p>
          <a:p>
            <a:r>
              <a:rPr lang="es-ES" dirty="0" err="1"/>
              <a:t>Sequence</a:t>
            </a:r>
            <a:r>
              <a:rPr lang="es-ES" dirty="0"/>
              <a:t> </a:t>
            </a:r>
            <a:r>
              <a:rPr lang="es-ES" dirty="0" err="1"/>
              <a:t>duplication</a:t>
            </a:r>
            <a:r>
              <a:rPr lang="es-ES" dirty="0"/>
              <a:t> </a:t>
            </a:r>
            <a:r>
              <a:rPr lang="es-ES" dirty="0" err="1"/>
              <a:t>levels</a:t>
            </a:r>
            <a:endParaRPr lang="es-ES" dirty="0"/>
          </a:p>
          <a:p>
            <a:r>
              <a:rPr lang="es-ES" dirty="0" err="1"/>
              <a:t>Overrrepresented</a:t>
            </a:r>
            <a:r>
              <a:rPr lang="es-ES" dirty="0"/>
              <a:t> </a:t>
            </a:r>
            <a:r>
              <a:rPr lang="es-ES" dirty="0" err="1"/>
              <a:t>sequences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665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7E37F-48BE-E58E-794D-B06A6E0A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17" y="70158"/>
            <a:ext cx="10515600" cy="1325563"/>
          </a:xfrm>
        </p:spPr>
        <p:txBody>
          <a:bodyPr/>
          <a:lstStyle/>
          <a:p>
            <a:r>
              <a:rPr lang="es-ES" dirty="0"/>
              <a:t>Per base </a:t>
            </a:r>
            <a:r>
              <a:rPr lang="es-ES" dirty="0" err="1"/>
              <a:t>quality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672C0E-4B96-88DD-DE4A-3808580E2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608" y="1501159"/>
            <a:ext cx="7160018" cy="51072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630F98-EF27-E07A-F116-DC1C05FFEA61}"/>
              </a:ext>
            </a:extLst>
          </p:cNvPr>
          <p:cNvSpPr txBox="1"/>
          <p:nvPr/>
        </p:nvSpPr>
        <p:spPr>
          <a:xfrm rot="16200000">
            <a:off x="978323" y="3323303"/>
            <a:ext cx="238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Phred</a:t>
            </a:r>
            <a:r>
              <a:rPr lang="es-ES" dirty="0"/>
              <a:t> scores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3588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BA0E1-7B13-5B12-BCC1-8AC73216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GC </a:t>
            </a:r>
            <a:r>
              <a:rPr lang="es-ES" dirty="0" err="1"/>
              <a:t>content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1E2542-A4C8-3054-4C2E-A7FAB2992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5457"/>
            <a:ext cx="10515600" cy="4351338"/>
          </a:xfrm>
        </p:spPr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9253EC-901A-FED7-C5EF-40608DDC2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76" y="1605903"/>
            <a:ext cx="6454699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2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8299C-0919-D4C7-1B1C-A7557842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Per base N </a:t>
            </a:r>
            <a:r>
              <a:rPr lang="es-ES" dirty="0" err="1"/>
              <a:t>content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1856D5-A079-07B7-CE55-A3B07147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881190-848F-0605-B4E9-57E82CCA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83" y="1690688"/>
            <a:ext cx="6447079" cy="44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2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11F64-B22E-1E3A-5EE1-1051CA57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Sequence</a:t>
            </a:r>
            <a:r>
              <a:rPr lang="es-ES" dirty="0"/>
              <a:t> </a:t>
            </a:r>
            <a:r>
              <a:rPr lang="es-ES" dirty="0" err="1"/>
              <a:t>length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750EF5-F7BE-5485-E5FE-A0B40D198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10BE46-0F86-3AA1-3EDD-5E71D6E2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43" y="1825625"/>
            <a:ext cx="6988146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FD3D9-BB11-D36D-7FE4-210CC3B1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Duplicate</a:t>
            </a:r>
            <a:r>
              <a:rPr lang="es-ES" dirty="0"/>
              <a:t> </a:t>
            </a:r>
            <a:r>
              <a:rPr lang="es-ES" dirty="0" err="1"/>
              <a:t>sequences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4F4E20-AB78-66B0-F040-9D86EC007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E29E67-6928-F2C2-4E7C-64FA733E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19" y="1825625"/>
            <a:ext cx="7087214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A8074-8B1C-DB00-D327-AE709A0C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0515600" cy="1061884"/>
          </a:xfrm>
        </p:spPr>
        <p:txBody>
          <a:bodyPr/>
          <a:lstStyle/>
          <a:p>
            <a:r>
              <a:rPr lang="es-ES" dirty="0" err="1"/>
              <a:t>Adapter</a:t>
            </a:r>
            <a:r>
              <a:rPr lang="es-ES" dirty="0"/>
              <a:t> </a:t>
            </a:r>
            <a:r>
              <a:rPr lang="es-ES" dirty="0" err="1"/>
              <a:t>content</a:t>
            </a:r>
            <a:endParaRPr lang="es-CO" dirty="0"/>
          </a:p>
        </p:txBody>
      </p:sp>
      <p:pic>
        <p:nvPicPr>
          <p:cNvPr id="7170" name="Picture 2" descr="Trimming Illumina universal adapters using cutadapt proving insufficient">
            <a:extLst>
              <a:ext uri="{FF2B5EF4-FFF2-40B4-BE49-F238E27FC236}">
                <a16:creationId xmlns:a16="http://schemas.microsoft.com/office/drawing/2014/main" id="{F5A20A70-3332-C714-BA0C-61AC317D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48" y="1582533"/>
            <a:ext cx="8820303" cy="496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3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o hay ninguna descripción de la foto disponible.">
            <a:extLst>
              <a:ext uri="{FF2B5EF4-FFF2-40B4-BE49-F238E27FC236}">
                <a16:creationId xmlns:a16="http://schemas.microsoft.com/office/drawing/2014/main" id="{993D0BD8-BB79-61C5-8EB4-8EBDFB5CE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14" y="1639429"/>
            <a:ext cx="7511231" cy="47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82745D7-933A-4EF4-0EB4-99B940C68DB8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13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Microarrays</a:t>
            </a:r>
            <a:r>
              <a:rPr lang="es-ES" dirty="0"/>
              <a:t> vs RNA-</a:t>
            </a:r>
            <a:r>
              <a:rPr lang="es-ES" dirty="0" err="1"/>
              <a:t>seq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2538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23E50-3E95-1FDB-3D29-605DB00D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trimming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06750-3417-0E55-CBB2-B69CCED42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remove</a:t>
            </a:r>
            <a:r>
              <a:rPr lang="es-ES" dirty="0"/>
              <a:t>:</a:t>
            </a:r>
          </a:p>
          <a:p>
            <a:r>
              <a:rPr lang="es-ES" dirty="0" err="1"/>
              <a:t>Adapters</a:t>
            </a:r>
            <a:endParaRPr lang="es-ES" dirty="0"/>
          </a:p>
          <a:p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bases</a:t>
            </a:r>
          </a:p>
          <a:p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</a:t>
            </a:r>
            <a:r>
              <a:rPr lang="es-ES" dirty="0" err="1"/>
              <a:t>reads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don’t</a:t>
            </a:r>
            <a:r>
              <a:rPr lang="es-ES" dirty="0"/>
              <a:t> </a:t>
            </a:r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, </a:t>
            </a:r>
            <a:r>
              <a:rPr lang="es-ES" dirty="0" err="1"/>
              <a:t>alignment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fail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adapters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human </a:t>
            </a:r>
            <a:r>
              <a:rPr lang="es-ES" dirty="0" err="1"/>
              <a:t>genome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After </a:t>
            </a:r>
            <a:r>
              <a:rPr lang="es-ES" dirty="0" err="1"/>
              <a:t>trimming</a:t>
            </a:r>
            <a:r>
              <a:rPr lang="es-ES" dirty="0"/>
              <a:t>, </a:t>
            </a:r>
            <a:r>
              <a:rPr lang="es-ES" dirty="0" err="1"/>
              <a:t>we</a:t>
            </a:r>
            <a:r>
              <a:rPr lang="es-ES" dirty="0"/>
              <a:t> run FASTQC </a:t>
            </a:r>
            <a:r>
              <a:rPr lang="es-ES" dirty="0" err="1"/>
              <a:t>again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worked</a:t>
            </a:r>
            <a:r>
              <a:rPr lang="es-ES" dirty="0"/>
              <a:t>!</a:t>
            </a: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3738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B63EB-A5C4-BFD7-F87A-CA57D93C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Alignment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4C4031-15DB-B851-F0FD-8AB982BCB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splice-aware</a:t>
            </a:r>
            <a:r>
              <a:rPr lang="es-ES" dirty="0"/>
              <a:t> </a:t>
            </a:r>
            <a:r>
              <a:rPr lang="es-ES" dirty="0" err="1"/>
              <a:t>aligner</a:t>
            </a:r>
            <a:r>
              <a:rPr lang="es-ES" dirty="0"/>
              <a:t> </a:t>
            </a:r>
            <a:r>
              <a:rPr lang="es-ES" dirty="0" err="1"/>
              <a:t>because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captures mRNA (</a:t>
            </a:r>
            <a:r>
              <a:rPr lang="es-ES" dirty="0" err="1"/>
              <a:t>splicing</a:t>
            </a:r>
            <a:r>
              <a:rPr lang="es-ES" dirty="0"/>
              <a:t> removed </a:t>
            </a:r>
            <a:r>
              <a:rPr lang="es-ES" dirty="0" err="1"/>
              <a:t>introns</a:t>
            </a:r>
            <a:r>
              <a:rPr lang="es-ES" dirty="0"/>
              <a:t>)</a:t>
            </a:r>
          </a:p>
          <a:p>
            <a:endParaRPr lang="es-CO" dirty="0"/>
          </a:p>
        </p:txBody>
      </p:sp>
      <p:pic>
        <p:nvPicPr>
          <p:cNvPr id="9218" name="Picture 2" descr="Optimizing RNA-Seq Mapping with STAR | RNA-Seq Blog">
            <a:extLst>
              <a:ext uri="{FF2B5EF4-FFF2-40B4-BE49-F238E27FC236}">
                <a16:creationId xmlns:a16="http://schemas.microsoft.com/office/drawing/2014/main" id="{085E9E1D-3679-A4A1-2901-5E75D8B6C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1896858" y="3314701"/>
            <a:ext cx="7572375" cy="286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91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53298-C7A7-1388-F345-30F21BA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SAM/BAM </a:t>
            </a:r>
            <a:r>
              <a:rPr lang="es-ES" dirty="0" err="1"/>
              <a:t>format</a:t>
            </a:r>
            <a:endParaRPr lang="es-CO" dirty="0"/>
          </a:p>
        </p:txBody>
      </p:sp>
      <p:pic>
        <p:nvPicPr>
          <p:cNvPr id="11266" name="Picture 2" descr="STAT115 Chapter 3.6 SAM and BAM files">
            <a:extLst>
              <a:ext uri="{FF2B5EF4-FFF2-40B4-BE49-F238E27FC236}">
                <a16:creationId xmlns:a16="http://schemas.microsoft.com/office/drawing/2014/main" id="{1A3EE717-B9A6-BBFF-A895-6C49C6533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-2131"/>
          <a:stretch>
            <a:fillRect/>
          </a:stretch>
        </p:blipFill>
        <p:spPr bwMode="auto">
          <a:xfrm>
            <a:off x="2045111" y="2395896"/>
            <a:ext cx="8691716" cy="424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DF0624C-E9F3-43DC-5C66-C55219E8DC53}"/>
              </a:ext>
            </a:extLst>
          </p:cNvPr>
          <p:cNvSpPr txBox="1"/>
          <p:nvPr/>
        </p:nvSpPr>
        <p:spPr>
          <a:xfrm>
            <a:off x="936523" y="1673960"/>
            <a:ext cx="759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Stores</a:t>
            </a:r>
            <a:r>
              <a:rPr lang="es-ES" dirty="0"/>
              <a:t> </a:t>
            </a:r>
            <a:r>
              <a:rPr lang="es-ES" dirty="0" err="1"/>
              <a:t>reads</a:t>
            </a:r>
            <a:r>
              <a:rPr lang="es-ES" dirty="0"/>
              <a:t> </a:t>
            </a:r>
            <a:r>
              <a:rPr lang="es-ES" dirty="0" err="1"/>
              <a:t>aligned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a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genome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08458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9F030-1D71-F7F9-08FB-6639B30D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Post-alignment</a:t>
            </a:r>
            <a:r>
              <a:rPr lang="es-ES" dirty="0"/>
              <a:t> QC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0CA820-A644-3495-B530-DAA3939E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reads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scores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31389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EC314-7C35-D2E9-718E-737B4EFD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19" y="18255"/>
            <a:ext cx="10515600" cy="974803"/>
          </a:xfrm>
        </p:spPr>
        <p:txBody>
          <a:bodyPr/>
          <a:lstStyle/>
          <a:p>
            <a:r>
              <a:rPr lang="es-ES" dirty="0" err="1"/>
              <a:t>Generating</a:t>
            </a:r>
            <a:r>
              <a:rPr lang="es-ES" dirty="0"/>
              <a:t> </a:t>
            </a:r>
            <a:r>
              <a:rPr lang="es-ES" dirty="0" err="1"/>
              <a:t>count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85A05E-4026-D58A-F863-26DFB77B4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5935" y="1658477"/>
            <a:ext cx="4795684" cy="4351338"/>
          </a:xfrm>
        </p:spPr>
        <p:txBody>
          <a:bodyPr/>
          <a:lstStyle/>
          <a:p>
            <a:r>
              <a:rPr lang="es-ES" dirty="0" err="1"/>
              <a:t>Featurecounts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uses </a:t>
            </a:r>
            <a:r>
              <a:rPr lang="es-ES" dirty="0" err="1"/>
              <a:t>uniquely</a:t>
            </a:r>
            <a:r>
              <a:rPr lang="es-ES" dirty="0"/>
              <a:t> </a:t>
            </a:r>
            <a:r>
              <a:rPr lang="es-ES" dirty="0" err="1"/>
              <a:t>mapped</a:t>
            </a:r>
            <a:r>
              <a:rPr lang="es-ES" dirty="0"/>
              <a:t> </a:t>
            </a:r>
            <a:r>
              <a:rPr lang="es-ES" dirty="0" err="1"/>
              <a:t>reads</a:t>
            </a:r>
            <a:endParaRPr lang="es-ES" dirty="0"/>
          </a:p>
          <a:p>
            <a:endParaRPr lang="es-ES" dirty="0"/>
          </a:p>
          <a:p>
            <a:r>
              <a:rPr lang="es-CO" dirty="0"/>
              <a:t>https://hbctraining.github.io/Intro-to-rnaseq-hpc-orchestra/lessons/07_rnaseq_workflow.html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3F9FA23-3384-9DB7-B96C-B07DD3A6D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35" y="1443831"/>
            <a:ext cx="404812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586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BB555-53B2-BBB3-F7F7-7308E7C7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Count</a:t>
            </a:r>
            <a:r>
              <a:rPr lang="es-ES" dirty="0"/>
              <a:t> Matrix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A79FBE-2929-6D35-4170-F40AEC589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9D7B2AC-FECE-09B6-DD1A-2999D264E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826" y="1690688"/>
            <a:ext cx="9061622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30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DBB37-1A52-21E7-2F81-D0A7CF92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Genpipes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992CA1-8B15-CB64-7D05-0B526885F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>
                <a:hlinkClick r:id="rId2"/>
              </a:rPr>
              <a:t>https://genpipes.readthedocs.io/en/genpipes-v-3.6.2/user_guide/pipelines/gp_dnaseq.html</a:t>
            </a:r>
            <a:endParaRPr lang="es-CO" dirty="0"/>
          </a:p>
          <a:p>
            <a:r>
              <a:rPr lang="es-CO" dirty="0" err="1"/>
              <a:t>Automated</a:t>
            </a:r>
            <a:r>
              <a:rPr lang="es-CO" dirty="0"/>
              <a:t> pipelines </a:t>
            </a:r>
            <a:r>
              <a:rPr lang="es-CO" dirty="0" err="1"/>
              <a:t>available</a:t>
            </a:r>
            <a:r>
              <a:rPr lang="es-CO" dirty="0"/>
              <a:t>, </a:t>
            </a:r>
            <a:r>
              <a:rPr lang="es-CO" dirty="0" err="1"/>
              <a:t>already</a:t>
            </a:r>
            <a:r>
              <a:rPr lang="es-CO" dirty="0"/>
              <a:t> </a:t>
            </a:r>
            <a:r>
              <a:rPr lang="es-CO" dirty="0" err="1"/>
              <a:t>installed</a:t>
            </a:r>
            <a:r>
              <a:rPr lang="es-CO" dirty="0"/>
              <a:t> in </a:t>
            </a:r>
            <a:r>
              <a:rPr lang="es-CO" dirty="0" err="1"/>
              <a:t>ComputeCanada</a:t>
            </a:r>
            <a:endParaRPr lang="es-CO" dirty="0"/>
          </a:p>
          <a:p>
            <a:r>
              <a:rPr lang="es-CO" dirty="0" err="1"/>
              <a:t>They</a:t>
            </a:r>
            <a:r>
              <a:rPr lang="es-CO" dirty="0"/>
              <a:t> </a:t>
            </a:r>
            <a:r>
              <a:rPr lang="es-CO" dirty="0" err="1"/>
              <a:t>provide</a:t>
            </a:r>
            <a:r>
              <a:rPr lang="es-CO" dirty="0"/>
              <a:t> a </a:t>
            </a:r>
            <a:r>
              <a:rPr lang="es-CO" dirty="0" err="1"/>
              <a:t>very</a:t>
            </a:r>
            <a:r>
              <a:rPr lang="es-CO" dirty="0"/>
              <a:t> </a:t>
            </a:r>
            <a:r>
              <a:rPr lang="es-CO" dirty="0" err="1"/>
              <a:t>robust</a:t>
            </a:r>
            <a:r>
              <a:rPr lang="es-CO" dirty="0"/>
              <a:t> </a:t>
            </a:r>
            <a:r>
              <a:rPr lang="es-CO" dirty="0" err="1"/>
              <a:t>way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running </a:t>
            </a:r>
            <a:r>
              <a:rPr lang="es-CO" dirty="0" err="1"/>
              <a:t>long</a:t>
            </a:r>
            <a:r>
              <a:rPr lang="es-CO" dirty="0"/>
              <a:t> </a:t>
            </a:r>
            <a:r>
              <a:rPr lang="es-CO" dirty="0" err="1"/>
              <a:t>batches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97865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3301A-3369-0618-5021-D9114A09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92AFD3-A006-9505-0D99-66D530141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4ADEB5-046F-B847-BA04-C233EA821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43" y="121118"/>
            <a:ext cx="10271688" cy="625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630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D2AB6-1F31-DF6A-9B81-79692BC77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 err="1"/>
              <a:t>Summary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RNA-</a:t>
            </a:r>
            <a:r>
              <a:rPr lang="es-ES" dirty="0" err="1"/>
              <a:t>seq</a:t>
            </a:r>
            <a:r>
              <a:rPr lang="es-ES" dirty="0"/>
              <a:t> pipeline</a:t>
            </a:r>
            <a:endParaRPr lang="es-CO" dirty="0"/>
          </a:p>
        </p:txBody>
      </p:sp>
      <p:pic>
        <p:nvPicPr>
          <p:cNvPr id="8194" name="Picture 2" descr="RNA-Seq workflow | Introduction to RNA-seq using high performance computing  (Orchestra) - ARCHIVED">
            <a:extLst>
              <a:ext uri="{FF2B5EF4-FFF2-40B4-BE49-F238E27FC236}">
                <a16:creationId xmlns:a16="http://schemas.microsoft.com/office/drawing/2014/main" id="{78DBEBC9-2C77-00A0-1ECB-20FE76046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51" y="1788140"/>
            <a:ext cx="3804083" cy="470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631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AA168-10BB-9825-1B58-5538A0F5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Bonus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D9751-78C8-1E63-2A40-8591CCD3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/>
              <a:t>We</a:t>
            </a:r>
            <a:r>
              <a:rPr lang="es-ES" dirty="0"/>
              <a:t> can use RNA-</a:t>
            </a:r>
            <a:r>
              <a:rPr lang="es-ES" dirty="0" err="1"/>
              <a:t>seq</a:t>
            </a:r>
            <a:r>
              <a:rPr lang="es-ES" dirty="0"/>
              <a:t>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variant</a:t>
            </a:r>
            <a:r>
              <a:rPr lang="es-ES" dirty="0"/>
              <a:t> </a:t>
            </a:r>
            <a:r>
              <a:rPr lang="es-ES" dirty="0" err="1"/>
              <a:t>calling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As </a:t>
            </a:r>
            <a:r>
              <a:rPr lang="es-ES" dirty="0" err="1"/>
              <a:t>long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gene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expressed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reads</a:t>
            </a:r>
            <a:r>
              <a:rPr lang="es-ES" dirty="0"/>
              <a:t> </a:t>
            </a:r>
            <a:r>
              <a:rPr lang="es-ES" dirty="0" err="1"/>
              <a:t>contain</a:t>
            </a:r>
            <a:r>
              <a:rPr lang="es-ES" dirty="0"/>
              <a:t> data </a:t>
            </a:r>
            <a:r>
              <a:rPr lang="es-ES" dirty="0" err="1"/>
              <a:t>necessary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call</a:t>
            </a:r>
            <a:r>
              <a:rPr lang="es-ES" dirty="0"/>
              <a:t> </a:t>
            </a:r>
            <a:r>
              <a:rPr lang="es-ES" dirty="0" err="1"/>
              <a:t>variants</a:t>
            </a:r>
            <a:endParaRPr lang="es-ES" dirty="0"/>
          </a:p>
          <a:p>
            <a:pPr marL="0" indent="0">
              <a:buNone/>
            </a:pPr>
            <a:r>
              <a:rPr lang="es-ES" dirty="0" err="1"/>
              <a:t>The</a:t>
            </a:r>
            <a:r>
              <a:rPr lang="es-ES" dirty="0"/>
              <a:t> pipeline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similar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whole-exome</a:t>
            </a:r>
            <a:r>
              <a:rPr lang="es-ES" dirty="0"/>
              <a:t> </a:t>
            </a:r>
            <a:r>
              <a:rPr lang="es-ES" dirty="0" err="1"/>
              <a:t>sequencing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667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676AE-D325-7F3E-4CA2-531D9BD8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RNA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capture?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C6D797-BBAA-F4A6-16B0-8157B1A99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s-ES" dirty="0"/>
              <a:t>mRNA: kit </a:t>
            </a:r>
            <a:r>
              <a:rPr lang="es-ES" dirty="0" err="1"/>
              <a:t>that</a:t>
            </a:r>
            <a:r>
              <a:rPr lang="es-ES" dirty="0"/>
              <a:t> uses </a:t>
            </a:r>
            <a:r>
              <a:rPr lang="es-ES" dirty="0" err="1"/>
              <a:t>poly</a:t>
            </a:r>
            <a:r>
              <a:rPr lang="es-ES" dirty="0"/>
              <a:t> T </a:t>
            </a:r>
            <a:r>
              <a:rPr lang="es-ES" dirty="0" err="1"/>
              <a:t>tails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poly</a:t>
            </a:r>
            <a:r>
              <a:rPr lang="es-ES" dirty="0"/>
              <a:t> A mRNA</a:t>
            </a:r>
          </a:p>
          <a:p>
            <a:r>
              <a:rPr lang="es-ES" dirty="0"/>
              <a:t>Total RNA: captures </a:t>
            </a:r>
            <a:r>
              <a:rPr lang="es-ES" dirty="0" err="1"/>
              <a:t>everything</a:t>
            </a:r>
            <a:r>
              <a:rPr lang="es-ES" dirty="0"/>
              <a:t> (</a:t>
            </a:r>
            <a:r>
              <a:rPr lang="es-ES" dirty="0" err="1"/>
              <a:t>except</a:t>
            </a:r>
            <a:r>
              <a:rPr lang="es-ES" dirty="0"/>
              <a:t> ribosomal RNA)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86139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D91F-86C6-B1E7-269F-6FFC4472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DNA vs RNA for variant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4C1DD-EB40-02B5-166C-3038CD44E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0E502-039E-0BD8-F3BC-AD15AE0D8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95" t="21004" r="36334" b="14138"/>
          <a:stretch/>
        </p:blipFill>
        <p:spPr>
          <a:xfrm>
            <a:off x="480290" y="1600200"/>
            <a:ext cx="4958611" cy="4802187"/>
          </a:xfrm>
          <a:prstGeom prst="rect">
            <a:avLst/>
          </a:prstGeom>
        </p:spPr>
      </p:pic>
      <p:pic>
        <p:nvPicPr>
          <p:cNvPr id="4098" name="Picture 2" descr="GATK">
            <a:extLst>
              <a:ext uri="{FF2B5EF4-FFF2-40B4-BE49-F238E27FC236}">
                <a16:creationId xmlns:a16="http://schemas.microsoft.com/office/drawing/2014/main" id="{DD0B9910-8066-6B61-913E-D2B0D015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92" y="1999311"/>
            <a:ext cx="6328488" cy="40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CA151-D789-0843-191C-0FB3F18A42DF}"/>
              </a:ext>
            </a:extLst>
          </p:cNvPr>
          <p:cNvSpPr txBox="1"/>
          <p:nvPr/>
        </p:nvSpPr>
        <p:spPr>
          <a:xfrm>
            <a:off x="1819564" y="1228436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D5B446-B744-D28F-8DF6-0917DBD3CFCE}"/>
              </a:ext>
            </a:extLst>
          </p:cNvPr>
          <p:cNvSpPr txBox="1"/>
          <p:nvPr/>
        </p:nvSpPr>
        <p:spPr>
          <a:xfrm>
            <a:off x="8822536" y="1325563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C9EF8-1FAB-6715-22B4-AF8D05702C24}"/>
              </a:ext>
            </a:extLst>
          </p:cNvPr>
          <p:cNvSpPr txBox="1"/>
          <p:nvPr/>
        </p:nvSpPr>
        <p:spPr>
          <a:xfrm>
            <a:off x="839111" y="6524622"/>
            <a:ext cx="60987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9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Fachrul</a:t>
            </a:r>
            <a:r>
              <a:rPr lang="en-CA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M., </a:t>
            </a:r>
            <a:r>
              <a:rPr lang="en-CA" sz="900" b="0" i="0" u="none" strike="noStrike" dirty="0" err="1">
                <a:solidFill>
                  <a:srgbClr val="222222"/>
                </a:solidFill>
                <a:effectLst/>
                <a:latin typeface="-apple-system"/>
              </a:rPr>
              <a:t>Karkey</a:t>
            </a:r>
            <a:r>
              <a:rPr lang="en-CA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A., Shakya, M. </a:t>
            </a:r>
            <a:r>
              <a:rPr lang="en-CA" sz="900" b="0" i="1" u="none" strike="noStrike" dirty="0">
                <a:solidFill>
                  <a:srgbClr val="222222"/>
                </a:solidFill>
                <a:effectLst/>
                <a:latin typeface="-apple-system"/>
              </a:rPr>
              <a:t>et al, </a:t>
            </a:r>
            <a:r>
              <a:rPr lang="en-CA" sz="900" b="0" i="1" u="none" strike="noStrike" dirty="0" err="1">
                <a:solidFill>
                  <a:srgbClr val="222222"/>
                </a:solidFill>
                <a:effectLst/>
                <a:latin typeface="-apple-system"/>
              </a:rPr>
              <a:t>Commun</a:t>
            </a:r>
            <a:r>
              <a:rPr lang="en-CA" sz="900" b="0" i="1" u="none" strike="noStrike" dirty="0">
                <a:solidFill>
                  <a:srgbClr val="222222"/>
                </a:solidFill>
                <a:effectLst/>
                <a:latin typeface="-apple-system"/>
              </a:rPr>
              <a:t> Biol</a:t>
            </a:r>
            <a:r>
              <a:rPr lang="en-CA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CA" sz="900" b="1" i="0" u="none" strike="noStrike" dirty="0">
                <a:solidFill>
                  <a:srgbClr val="222222"/>
                </a:solidFill>
                <a:effectLst/>
                <a:latin typeface="-apple-system"/>
              </a:rPr>
              <a:t>6</a:t>
            </a:r>
            <a:r>
              <a:rPr lang="en-CA" sz="9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804 (2023)</a:t>
            </a:r>
            <a:endParaRPr lang="en-US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74DEF-F482-705F-17CD-FCD219680751}"/>
              </a:ext>
            </a:extLst>
          </p:cNvPr>
          <p:cNvSpPr txBox="1"/>
          <p:nvPr/>
        </p:nvSpPr>
        <p:spPr>
          <a:xfrm>
            <a:off x="6223544" y="6524622"/>
            <a:ext cx="60987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gatk.broadinstitute.org</a:t>
            </a:r>
            <a:r>
              <a:rPr lang="en-US" sz="900" dirty="0"/>
              <a:t>/</a:t>
            </a:r>
            <a:r>
              <a:rPr lang="en-US" sz="900" dirty="0" err="1"/>
              <a:t>hc</a:t>
            </a:r>
            <a:r>
              <a:rPr lang="en-US" sz="900" dirty="0"/>
              <a:t>/</a:t>
            </a:r>
            <a:r>
              <a:rPr lang="en-US" sz="900" dirty="0" err="1"/>
              <a:t>en</a:t>
            </a:r>
            <a:r>
              <a:rPr lang="en-US" sz="900" dirty="0"/>
              <a:t>-us/sections/360007226651-Best-Practices-Workflows</a:t>
            </a:r>
          </a:p>
        </p:txBody>
      </p:sp>
    </p:spTree>
    <p:extLst>
      <p:ext uri="{BB962C8B-B14F-4D97-AF65-F5344CB8AC3E}">
        <p14:creationId xmlns:p14="http://schemas.microsoft.com/office/powerpoint/2010/main" val="393340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D434A2-DC2D-545A-FDAC-77A0A244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660"/>
          <a:stretch>
            <a:fillRect/>
          </a:stretch>
        </p:blipFill>
        <p:spPr>
          <a:xfrm>
            <a:off x="270646" y="1150375"/>
            <a:ext cx="11083153" cy="531267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BAB168E-EDC0-9EDD-DB63-51CCFBC08617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13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Next </a:t>
            </a:r>
            <a:r>
              <a:rPr lang="es-ES" dirty="0" err="1"/>
              <a:t>generation</a:t>
            </a:r>
            <a:r>
              <a:rPr lang="es-ES" dirty="0"/>
              <a:t> </a:t>
            </a:r>
            <a:r>
              <a:rPr lang="es-ES" dirty="0" err="1"/>
              <a:t>sequencing</a:t>
            </a:r>
            <a:r>
              <a:rPr lang="es-ES" dirty="0"/>
              <a:t> (NGS)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6181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898DF08-6B5F-F592-A0DF-C50C42C5B85B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13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Next generation sequencing (NGS)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CFEAB9-0FC1-6036-416E-0088EE6BF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60" b="747"/>
          <a:stretch>
            <a:fillRect/>
          </a:stretch>
        </p:blipFill>
        <p:spPr>
          <a:xfrm>
            <a:off x="1041120" y="1515573"/>
            <a:ext cx="9401837" cy="47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0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3E411-571D-1F25-A465-BA3B3B79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/>
          <a:lstStyle/>
          <a:p>
            <a:r>
              <a:rPr lang="es-ES" dirty="0" err="1"/>
              <a:t>Adapters</a:t>
            </a:r>
            <a:r>
              <a:rPr lang="es-ES" dirty="0"/>
              <a:t> and indexes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sample</a:t>
            </a:r>
            <a:endParaRPr lang="es-CO" dirty="0"/>
          </a:p>
        </p:txBody>
      </p:sp>
      <p:pic>
        <p:nvPicPr>
          <p:cNvPr id="1028" name="Picture 4" descr="NGS Tutorials | Bioinformatics tutorials and more">
            <a:extLst>
              <a:ext uri="{FF2B5EF4-FFF2-40B4-BE49-F238E27FC236}">
                <a16:creationId xmlns:a16="http://schemas.microsoft.com/office/drawing/2014/main" id="{37A4BF7B-6363-C9FD-2B92-16AC631C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74" y="1302474"/>
            <a:ext cx="8608142" cy="555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2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CE50B-CB0B-F9D5-E7F6-FAECF197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indexes?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14ACA5-A052-ED5F-FB91-4881EDE2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12" y="1379972"/>
            <a:ext cx="10515600" cy="4351338"/>
          </a:xfrm>
        </p:spPr>
        <p:txBody>
          <a:bodyPr/>
          <a:lstStyle/>
          <a:p>
            <a:r>
              <a:rPr lang="es-ES" dirty="0" err="1"/>
              <a:t>Multiple</a:t>
            </a:r>
            <a:r>
              <a:rPr lang="es-ES" dirty="0"/>
              <a:t> simples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</a:t>
            </a:r>
            <a:r>
              <a:rPr lang="es-ES" dirty="0" err="1"/>
              <a:t>cell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E6EC2E-5168-F5E6-EA1C-BDB8A4CB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05" y="2103233"/>
            <a:ext cx="9017989" cy="40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4EF0C-6C08-3AF8-95D6-BCCA5725C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220610"/>
          </a:xfrm>
        </p:spPr>
        <p:txBody>
          <a:bodyPr/>
          <a:lstStyle/>
          <a:p>
            <a:r>
              <a:rPr lang="es-ES" dirty="0"/>
              <a:t>Bridge </a:t>
            </a:r>
            <a:r>
              <a:rPr lang="es-ES" dirty="0" err="1"/>
              <a:t>amplification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3A6FE-79D5-CB91-EEB7-0A46B65ED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050" name="Picture 2" descr="Illumina dye sequencing - Wikipedia">
            <a:extLst>
              <a:ext uri="{FF2B5EF4-FFF2-40B4-BE49-F238E27FC236}">
                <a16:creationId xmlns:a16="http://schemas.microsoft.com/office/drawing/2014/main" id="{919DD2BD-0763-0DF6-7FB0-E502125B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11" y="1468750"/>
            <a:ext cx="6331360" cy="50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8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F2C45-FE2F-E282-719D-EB2A9A6F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Sequencing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synthesis</a:t>
            </a:r>
            <a:endParaRPr lang="es-CO" dirty="0"/>
          </a:p>
        </p:txBody>
      </p:sp>
      <p:pic>
        <p:nvPicPr>
          <p:cNvPr id="3074" name="Picture 2" descr="NGS Sequencing process - Labster">
            <a:extLst>
              <a:ext uri="{FF2B5EF4-FFF2-40B4-BE49-F238E27FC236}">
                <a16:creationId xmlns:a16="http://schemas.microsoft.com/office/drawing/2014/main" id="{B63DE39B-0590-9001-71DB-ECFBF3C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06" y="1690688"/>
            <a:ext cx="9155677" cy="459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17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MiCM - Workshop PPT Template</Template>
  <TotalTime>112</TotalTime>
  <Words>408</Words>
  <Application>Microsoft Office PowerPoint</Application>
  <PresentationFormat>Panorámica</PresentationFormat>
  <Paragraphs>66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Open Sans Light</vt:lpstr>
      <vt:lpstr>Thème Office</vt:lpstr>
      <vt:lpstr>Day 2: RNA-seq</vt:lpstr>
      <vt:lpstr>Presentación de PowerPoint</vt:lpstr>
      <vt:lpstr>What type of RNA we want to capture?</vt:lpstr>
      <vt:lpstr>Presentación de PowerPoint</vt:lpstr>
      <vt:lpstr>Presentación de PowerPoint</vt:lpstr>
      <vt:lpstr>Adapters and indexes for multiple sample</vt:lpstr>
      <vt:lpstr>Why we need indexes?</vt:lpstr>
      <vt:lpstr>Bridge amplification</vt:lpstr>
      <vt:lpstr>Sequencing by synthesis</vt:lpstr>
      <vt:lpstr>Nucleotide sequences and quality scores</vt:lpstr>
      <vt:lpstr>Raw sequencing files</vt:lpstr>
      <vt:lpstr>Phred scores</vt:lpstr>
      <vt:lpstr>Quality control with FASTQC</vt:lpstr>
      <vt:lpstr>Per base quality</vt:lpstr>
      <vt:lpstr>GC content</vt:lpstr>
      <vt:lpstr>Per base N content</vt:lpstr>
      <vt:lpstr>Sequence length distribution</vt:lpstr>
      <vt:lpstr>Duplicate sequences</vt:lpstr>
      <vt:lpstr>Adapter content</vt:lpstr>
      <vt:lpstr>Read trimming</vt:lpstr>
      <vt:lpstr>Alignment</vt:lpstr>
      <vt:lpstr>SAM/BAM format</vt:lpstr>
      <vt:lpstr>Post-alignment QC</vt:lpstr>
      <vt:lpstr>Generating count matrix</vt:lpstr>
      <vt:lpstr>Count Matrix</vt:lpstr>
      <vt:lpstr>Using Genpipes</vt:lpstr>
      <vt:lpstr>Presentación de PowerPoint</vt:lpstr>
      <vt:lpstr>Summary of the RNA-seq pipeline</vt:lpstr>
      <vt:lpstr>Bonus</vt:lpstr>
      <vt:lpstr>DNA vs RNA for variant calling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Mejia Garcia</dc:creator>
  <cp:lastModifiedBy>Alejandro Mejia Garcia</cp:lastModifiedBy>
  <cp:revision>33</cp:revision>
  <dcterms:created xsi:type="dcterms:W3CDTF">2025-09-24T13:25:57Z</dcterms:created>
  <dcterms:modified xsi:type="dcterms:W3CDTF">2025-09-30T21:12:07Z</dcterms:modified>
</cp:coreProperties>
</file>